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7C25B-50B8-4766-B33D-00484A875C76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0A1E0-861B-4ECC-9D72-ADF423E87C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7C25B-50B8-4766-B33D-00484A875C76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0A1E0-861B-4ECC-9D72-ADF423E87C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7C25B-50B8-4766-B33D-00484A875C76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0A1E0-861B-4ECC-9D72-ADF423E87C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7C25B-50B8-4766-B33D-00484A875C76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0A1E0-861B-4ECC-9D72-ADF423E87C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7C25B-50B8-4766-B33D-00484A875C76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0A1E0-861B-4ECC-9D72-ADF423E87C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7C25B-50B8-4766-B33D-00484A875C76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0A1E0-861B-4ECC-9D72-ADF423E87C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7C25B-50B8-4766-B33D-00484A875C76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0A1E0-861B-4ECC-9D72-ADF423E87C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7C25B-50B8-4766-B33D-00484A875C76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0A1E0-861B-4ECC-9D72-ADF423E87C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7C25B-50B8-4766-B33D-00484A875C76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0A1E0-861B-4ECC-9D72-ADF423E87C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7C25B-50B8-4766-B33D-00484A875C76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0A1E0-861B-4ECC-9D72-ADF423E87C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88A7C25B-50B8-4766-B33D-00484A875C76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C660A1E0-861B-4ECC-9D72-ADF423E87C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8A7C25B-50B8-4766-B33D-00484A875C76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660A1E0-861B-4ECC-9D72-ADF423E87C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62400"/>
            <a:ext cx="8077200" cy="1292352"/>
          </a:xfrm>
        </p:spPr>
        <p:txBody>
          <a:bodyPr/>
          <a:lstStyle/>
          <a:p>
            <a:r>
              <a:rPr lang="en-US" dirty="0" smtClean="0"/>
              <a:t>Freud’s Defense Mechanisms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62200"/>
            <a:ext cx="8077200" cy="1600200"/>
          </a:xfrm>
        </p:spPr>
        <p:txBody>
          <a:bodyPr/>
          <a:lstStyle/>
          <a:p>
            <a:pPr algn="ctr"/>
            <a:r>
              <a:rPr lang="en-US" dirty="0" smtClean="0"/>
              <a:t>          </a:t>
            </a:r>
            <a:r>
              <a:rPr lang="en-US" sz="3600" dirty="0" smtClean="0"/>
              <a:t>how do you react? </a:t>
            </a:r>
            <a:endParaRPr lang="en-US" dirty="0"/>
          </a:p>
        </p:txBody>
      </p:sp>
      <p:pic>
        <p:nvPicPr>
          <p:cNvPr id="4" name="Picture 5" descr="sigmund_freu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0688"/>
            <a:ext cx="2590800" cy="373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Denial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Refusing to accept reality.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If you are seriously overweight, you might deny even being the least bit too heavy. </a:t>
            </a:r>
          </a:p>
          <a:p>
            <a:endParaRPr lang="en-US" dirty="0" smtClean="0"/>
          </a:p>
          <a:p>
            <a:r>
              <a:rPr lang="en-US" dirty="0" smtClean="0"/>
              <a:t>Upon hearing of a terminal prognosis, you refuse to accept the death of a loved one. </a:t>
            </a:r>
            <a:endParaRPr lang="en-US" dirty="0"/>
          </a:p>
        </p:txBody>
      </p:sp>
      <p:pic>
        <p:nvPicPr>
          <p:cNvPr id="2050" name="Picture 2" descr="http://www.fotosearch.com/bthumb/FSC/FSC061/x149812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124200"/>
            <a:ext cx="3532907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Intellectualization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04800" y="1752600"/>
            <a:ext cx="4038600" cy="4623816"/>
          </a:xfrm>
        </p:spPr>
        <p:txBody>
          <a:bodyPr/>
          <a:lstStyle/>
          <a:p>
            <a:r>
              <a:rPr lang="en-US" dirty="0" smtClean="0"/>
              <a:t>Becoming emotionally detached as a way of dealing with issues and situations that would otherwise be difficult to handle.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343400" y="1752600"/>
            <a:ext cx="4038600" cy="4623816"/>
          </a:xfrm>
        </p:spPr>
        <p:txBody>
          <a:bodyPr/>
          <a:lstStyle/>
          <a:p>
            <a:r>
              <a:rPr lang="en-US" dirty="0" smtClean="0"/>
              <a:t>Doctors, nurses, etc must intellectualize so they can enjoy a life outside of their professional responsibilities. </a:t>
            </a:r>
            <a:endParaRPr lang="en-US" dirty="0"/>
          </a:p>
        </p:txBody>
      </p:sp>
      <p:pic>
        <p:nvPicPr>
          <p:cNvPr id="1026" name="Picture 2" descr="http://www.fotosearch.com/bthumb/JCE/JCE146/81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88798" y="3916544"/>
            <a:ext cx="1955202" cy="2941456"/>
          </a:xfrm>
          <a:prstGeom prst="rect">
            <a:avLst/>
          </a:prstGeom>
          <a:noFill/>
        </p:spPr>
      </p:pic>
      <p:pic>
        <p:nvPicPr>
          <p:cNvPr id="1028" name="Picture 4" descr="http://www.fotosearch.com/bthumb/RBL/RBL008/b110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4154555"/>
            <a:ext cx="1828800" cy="2703445"/>
          </a:xfrm>
          <a:prstGeom prst="rect">
            <a:avLst/>
          </a:prstGeom>
          <a:noFill/>
        </p:spPr>
      </p:pic>
      <p:pic>
        <p:nvPicPr>
          <p:cNvPr id="1030" name="Picture 6" descr="http://www.fotosearch.com/bthumb/BLD/BLD018/er7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5172074"/>
            <a:ext cx="2536346" cy="1685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Repression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3102864"/>
          </a:xfrm>
        </p:spPr>
        <p:txBody>
          <a:bodyPr/>
          <a:lstStyle/>
          <a:p>
            <a:r>
              <a:rPr lang="en-US" dirty="0" smtClean="0"/>
              <a:t>Wishes, memories and unacceptable thoughts are pushed to the unconscious. </a:t>
            </a:r>
            <a:r>
              <a:rPr lang="en-US" b="1" dirty="0" smtClean="0"/>
              <a:t>(unknown to the person) 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1883664"/>
          </a:xfrm>
        </p:spPr>
        <p:txBody>
          <a:bodyPr/>
          <a:lstStyle/>
          <a:p>
            <a:r>
              <a:rPr lang="en-US" dirty="0" smtClean="0"/>
              <a:t>You witness a murder, black out, and cannot remember a thing later. 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9218" name="Picture 2" descr="http://www.fotosearch.com/bthumb/ARP/ARP124/cp_crimescene_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962400"/>
            <a:ext cx="3429000" cy="2037229"/>
          </a:xfrm>
          <a:prstGeom prst="rect">
            <a:avLst/>
          </a:prstGeom>
          <a:noFill/>
        </p:spPr>
      </p:pic>
      <p:pic>
        <p:nvPicPr>
          <p:cNvPr id="9220" name="Picture 4" descr="http://www.fotosearch.com/bthumb/ARP/ARP115/Backsta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4495800"/>
            <a:ext cx="2667000" cy="2102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Supression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Pushing into the unconscious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TRYING to forget something that causes you anxiety. </a:t>
            </a:r>
            <a:endParaRPr lang="en-US" dirty="0"/>
          </a:p>
        </p:txBody>
      </p:sp>
      <p:pic>
        <p:nvPicPr>
          <p:cNvPr id="1026" name="Picture 2" descr="http://ts1.mm.bing.net/images/thumbnail.aspx?q=702657400816&amp;id=aa1c9785240fbcd12f6561cef3fa85e7&amp;url=http%3a%2f%2fwww.denver-therapy.com%2fwp-content%2fuploads%2f2010%2f08%2fMPj03997350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0"/>
            <a:ext cx="3446229" cy="2286000"/>
          </a:xfrm>
          <a:prstGeom prst="rect">
            <a:avLst/>
          </a:prstGeom>
          <a:noFill/>
        </p:spPr>
      </p:pic>
      <p:pic>
        <p:nvPicPr>
          <p:cNvPr id="1028" name="Picture 4" descr="http://ts2.mm.bing.net/images/thumbnail.aspx?q=544616749113&amp;id=c5bd9e601e7f093739f1a6cf6e712620&amp;url=http%3a%2f%2fregalhypnosis.com%2fclients%2fcreative%2fimages%2flogos%2fimage%2fTest%2520Anxiet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3352800"/>
            <a:ext cx="2105025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Regression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Returning to an earlier time (usually childhood) because of overwhelming stress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toddler begins to suck his thumb at the birth of a new baby.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Upon his 50</a:t>
            </a:r>
            <a:r>
              <a:rPr lang="en-US" baseline="30000" dirty="0" smtClean="0"/>
              <a:t>th</a:t>
            </a:r>
            <a:r>
              <a:rPr lang="en-US" dirty="0" smtClean="0"/>
              <a:t> birthday, a man quits his job, buys a Lamborghini and “enjoys the good life” </a:t>
            </a:r>
            <a:endParaRPr lang="en-US" dirty="0"/>
          </a:p>
        </p:txBody>
      </p:sp>
      <p:pic>
        <p:nvPicPr>
          <p:cNvPr id="8194" name="Picture 2" descr="http://www.fotosearch.com/bthumb/LIF/LIF145/PED22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810000"/>
            <a:ext cx="2057400" cy="2732486"/>
          </a:xfrm>
          <a:prstGeom prst="rect">
            <a:avLst/>
          </a:prstGeom>
          <a:noFill/>
        </p:spPr>
      </p:pic>
      <p:pic>
        <p:nvPicPr>
          <p:cNvPr id="8196" name="Picture 4" descr="http://www.fotosearch.com/bthumb/ARP/ARP124/lc29_midlife_crisis_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9157" y="5462195"/>
            <a:ext cx="2824843" cy="13958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Rationalization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Talking yourself into something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You weren’t invited to a party so you convince yourself it wouldn’t have been fun anyway. </a:t>
            </a:r>
          </a:p>
          <a:p>
            <a:endParaRPr lang="en-US" dirty="0" smtClean="0"/>
          </a:p>
          <a:p>
            <a:r>
              <a:rPr lang="en-US" dirty="0" smtClean="0"/>
              <a:t>You didn’t get into your first choice college so you convince yourself the college was lame anyway. </a:t>
            </a:r>
            <a:endParaRPr lang="en-US" dirty="0"/>
          </a:p>
        </p:txBody>
      </p:sp>
      <p:pic>
        <p:nvPicPr>
          <p:cNvPr id="7172" name="Picture 4" descr="http://www.fotosearch.com/bthumb/BLD/BLD018/rb06six_0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038600"/>
            <a:ext cx="3439111" cy="2286000"/>
          </a:xfrm>
          <a:prstGeom prst="rect">
            <a:avLst/>
          </a:prstGeom>
          <a:noFill/>
        </p:spPr>
      </p:pic>
      <p:cxnSp>
        <p:nvCxnSpPr>
          <p:cNvPr id="11" name="Straight Arrow Connector 10"/>
          <p:cNvCxnSpPr/>
          <p:nvPr/>
        </p:nvCxnSpPr>
        <p:spPr>
          <a:xfrm rot="10800000" flipV="1">
            <a:off x="3962400" y="3124200"/>
            <a:ext cx="1066800" cy="838200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Placing </a:t>
            </a:r>
            <a:r>
              <a:rPr lang="en-US" i="1" dirty="0" smtClean="0"/>
              <a:t>blame</a:t>
            </a:r>
            <a:r>
              <a:rPr lang="en-US" dirty="0" smtClean="0"/>
              <a:t> on others instead of yourself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You do poorly on a test and blame your teacher instead of yourself. </a:t>
            </a:r>
            <a:endParaRPr lang="en-US" dirty="0"/>
          </a:p>
        </p:txBody>
      </p:sp>
      <p:pic>
        <p:nvPicPr>
          <p:cNvPr id="6146" name="Picture 2" descr="http://www.fotosearch.com/bthumb/ARP/ARP124/f2_face12_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3429000"/>
            <a:ext cx="1981200" cy="2980568"/>
          </a:xfrm>
          <a:prstGeom prst="rect">
            <a:avLst/>
          </a:prstGeom>
          <a:noFill/>
        </p:spPr>
      </p:pic>
      <p:pic>
        <p:nvPicPr>
          <p:cNvPr id="6148" name="Picture 4" descr="http://www.fotosearch.com/bthumb/IMZ/IMZ171/tow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3429000"/>
            <a:ext cx="2895600" cy="2895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Reaction Formation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Behaving in a manner opposite of your true (unacceptable) feelings.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You hate your mother so you over-compensate by being nice to her out of guilt. </a:t>
            </a:r>
          </a:p>
          <a:p>
            <a:endParaRPr lang="en-US" dirty="0" smtClean="0"/>
          </a:p>
        </p:txBody>
      </p:sp>
      <p:pic>
        <p:nvPicPr>
          <p:cNvPr id="5122" name="Picture 2" descr="http://www.fotosearch.com/bthumb/ILW/ILW002/davidt0716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276600"/>
            <a:ext cx="2209800" cy="3324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Displacement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Placing your feelings or reaction on something unrelated. “pass the buck”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You get in trouble at work, so you go home and kick your dog. </a:t>
            </a:r>
          </a:p>
          <a:p>
            <a:endParaRPr lang="en-US" dirty="0" smtClean="0"/>
          </a:p>
          <a:p>
            <a:r>
              <a:rPr lang="en-US" dirty="0" smtClean="0"/>
              <a:t>Your teacher yells at you, so you go out and punch a locker in the hallway. </a:t>
            </a:r>
            <a:endParaRPr lang="en-US" dirty="0"/>
          </a:p>
        </p:txBody>
      </p:sp>
      <p:pic>
        <p:nvPicPr>
          <p:cNvPr id="4098" name="Picture 2" descr="http://www.fotosearch.com/bthumb/FSD/FSD014/x15755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733800"/>
            <a:ext cx="2743200" cy="2743202"/>
          </a:xfrm>
          <a:prstGeom prst="rect">
            <a:avLst/>
          </a:prstGeom>
          <a:noFill/>
        </p:spPr>
      </p:pic>
      <p:pic>
        <p:nvPicPr>
          <p:cNvPr id="4100" name="Picture 4" descr="http://www.fotosearch.com/bthumb/DSN/DSN010/17801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5029200"/>
            <a:ext cx="2209800" cy="1468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Sublimation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Socially acceptable displacement.</a:t>
            </a:r>
          </a:p>
          <a:p>
            <a:r>
              <a:rPr lang="en-US" smtClean="0"/>
              <a:t>Channeling </a:t>
            </a:r>
            <a:r>
              <a:rPr lang="en-US" dirty="0" smtClean="0"/>
              <a:t>energy into something healthy.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You join the football team to let your aggression out in a healthy manner. </a:t>
            </a:r>
            <a:endParaRPr lang="en-US" dirty="0"/>
          </a:p>
        </p:txBody>
      </p:sp>
      <p:pic>
        <p:nvPicPr>
          <p:cNvPr id="3074" name="Picture 2" descr="http://www.fotosearch.com/bthumb/THK/THK228/e000020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4191000"/>
            <a:ext cx="2765621" cy="1838326"/>
          </a:xfrm>
          <a:prstGeom prst="rect">
            <a:avLst/>
          </a:prstGeom>
          <a:noFill/>
        </p:spPr>
      </p:pic>
      <p:pic>
        <p:nvPicPr>
          <p:cNvPr id="3076" name="Picture 4" descr="http://www.fotosearch.com/bthumb/CLT/CLT002/f18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4114800"/>
            <a:ext cx="2743200" cy="2210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1599</TotalTime>
  <Words>356</Words>
  <Application>Microsoft Office PowerPoint</Application>
  <PresentationFormat>On-screen Show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Module</vt:lpstr>
      <vt:lpstr>Freud’s Defense Mechanisms </vt:lpstr>
      <vt:lpstr>Repression</vt:lpstr>
      <vt:lpstr>Supression </vt:lpstr>
      <vt:lpstr>Regression</vt:lpstr>
      <vt:lpstr>Rationalization</vt:lpstr>
      <vt:lpstr>Projection</vt:lpstr>
      <vt:lpstr>Reaction Formation</vt:lpstr>
      <vt:lpstr>Displacement</vt:lpstr>
      <vt:lpstr>Sublimation </vt:lpstr>
      <vt:lpstr>Denial </vt:lpstr>
      <vt:lpstr>Intellectualization </vt:lpstr>
    </vt:vector>
  </TitlesOfParts>
  <Company>Souderton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Freud’s Defense Mechanisms </dc:title>
  <dc:creator>SASD</dc:creator>
  <cp:lastModifiedBy>John Hampton</cp:lastModifiedBy>
  <cp:revision>11</cp:revision>
  <dcterms:created xsi:type="dcterms:W3CDTF">2010-04-07T15:40:18Z</dcterms:created>
  <dcterms:modified xsi:type="dcterms:W3CDTF">2011-11-04T10:55:06Z</dcterms:modified>
</cp:coreProperties>
</file>